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70" r:id="rId7"/>
    <p:sldId id="271" r:id="rId8"/>
    <p:sldId id="272" r:id="rId9"/>
    <p:sldId id="267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lear Sans Regular" panose="020B0604020202020204" charset="0"/>
      <p:regular r:id="rId15"/>
    </p:embeddedFont>
    <p:embeddedFont>
      <p:font typeface="HK Grotesk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302B70"/>
          </a:solidFill>
        </p:spPr>
      </p:sp>
      <p:grpSp>
        <p:nvGrpSpPr>
          <p:cNvPr id="3" name="Group 3"/>
          <p:cNvGrpSpPr/>
          <p:nvPr/>
        </p:nvGrpSpPr>
        <p:grpSpPr>
          <a:xfrm>
            <a:off x="990600" y="2247900"/>
            <a:ext cx="10439399" cy="5712331"/>
            <a:chOff x="0" y="47625"/>
            <a:chExt cx="10894004" cy="7616441"/>
          </a:xfrm>
        </p:grpSpPr>
        <p:sp>
          <p:nvSpPr>
            <p:cNvPr id="4" name="TextBox 4"/>
            <p:cNvSpPr txBox="1"/>
            <p:nvPr/>
          </p:nvSpPr>
          <p:spPr>
            <a:xfrm>
              <a:off x="0" y="47625"/>
              <a:ext cx="10894004" cy="433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49"/>
                </a:lnSpc>
              </a:pPr>
              <a:r>
                <a:rPr lang="en-US" sz="11000" dirty="0">
                  <a:solidFill>
                    <a:srgbClr val="302B70"/>
                  </a:solidFill>
                  <a:latin typeface="HK Grotesk Bold"/>
                </a:rPr>
                <a:t>Authentication</a:t>
              </a:r>
            </a:p>
            <a:p>
              <a:pPr>
                <a:lnSpc>
                  <a:spcPts val="12649"/>
                </a:lnSpc>
              </a:pPr>
              <a:r>
                <a:rPr lang="en-US" sz="11000" dirty="0">
                  <a:solidFill>
                    <a:srgbClr val="302B70"/>
                  </a:solidFill>
                  <a:latin typeface="HK Grotesk Bold"/>
                </a:rPr>
                <a:t>System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17106"/>
              <a:ext cx="10894004" cy="294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fr-FR" sz="2500" dirty="0">
                  <a:solidFill>
                    <a:srgbClr val="302B70"/>
                  </a:solidFill>
                  <a:latin typeface="Clear Sans Regular"/>
                </a:rPr>
                <a:t>Projet de Programmation Mobile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fr-FR" sz="2500" dirty="0">
                  <a:solidFill>
                    <a:srgbClr val="302B70"/>
                  </a:solidFill>
                  <a:latin typeface="Clear Sans Regular"/>
                </a:rPr>
                <a:t>	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fr-FR" sz="2500" dirty="0">
                  <a:solidFill>
                    <a:srgbClr val="302B70"/>
                  </a:solidFill>
                  <a:latin typeface="Clear Sans Regular"/>
                </a:rPr>
                <a:t>	Réalisé par :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fr-FR" sz="2500" dirty="0">
                  <a:solidFill>
                    <a:srgbClr val="302B70"/>
                  </a:solidFill>
                  <a:latin typeface="Clear Sans Regular"/>
                </a:rPr>
                <a:t>		KHALFAOUI SAMIRA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endParaRPr lang="fr-FR" sz="2500" dirty="0">
                <a:solidFill>
                  <a:srgbClr val="302B70"/>
                </a:solidFill>
                <a:latin typeface="Clear Sans Regular"/>
              </a:endParaRP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2B0E92E4-BE92-4651-81F2-C3074A118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35" y="179414"/>
            <a:ext cx="9928171" cy="9928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0782"/>
            <a:ext cx="18288000" cy="8775001"/>
          </a:xfrm>
          <a:prstGeom prst="rect">
            <a:avLst/>
          </a:prstGeom>
          <a:solidFill>
            <a:srgbClr val="302B70"/>
          </a:solidFill>
        </p:spPr>
        <p:txBody>
          <a:bodyPr/>
          <a:lstStyle/>
          <a:p>
            <a:endParaRPr lang="fr-FR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143500"/>
            <a:ext cx="1924696" cy="36315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1556"/>
            <a:ext cx="5275936" cy="1735451"/>
            <a:chOff x="0" y="-9525"/>
            <a:chExt cx="7034581" cy="231393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034581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F0F2F6"/>
                  </a:solidFill>
                  <a:latin typeface="HK Grotesk Bold"/>
                </a:rPr>
                <a:t>Plan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34339"/>
              <a:ext cx="7034581" cy="57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F0F2F6"/>
                </a:solidFill>
                <a:latin typeface="Clear Sans Regula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65198" y="1021556"/>
            <a:ext cx="6213078" cy="6232034"/>
            <a:chOff x="0" y="-9525"/>
            <a:chExt cx="8284104" cy="830937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8284104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dirty="0">
                  <a:solidFill>
                    <a:srgbClr val="F0F2F6"/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59515"/>
              <a:ext cx="8284104" cy="57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F0F2F6"/>
                  </a:solidFill>
                  <a:latin typeface="Clear Sans Regular"/>
                </a:rPr>
                <a:t>Cahier des charges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20846"/>
              <a:ext cx="8284104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0F2F6"/>
                  </a:solidFill>
                  <a:latin typeface="HK Grotesk Bold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489885"/>
              <a:ext cx="8284104" cy="57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fr-FR" sz="2600" dirty="0">
                  <a:solidFill>
                    <a:srgbClr val="F0F2F6"/>
                  </a:solidFill>
                  <a:latin typeface="Clear Sans Regular"/>
                </a:rPr>
                <a:t>Modélisation</a:t>
              </a:r>
              <a:r>
                <a:rPr lang="en-US" sz="2600" dirty="0">
                  <a:solidFill>
                    <a:srgbClr val="F0F2F6"/>
                  </a:solidFill>
                  <a:latin typeface="Clear Sans Regular"/>
                </a:rPr>
                <a:t> du </a:t>
              </a:r>
              <a:r>
                <a:rPr lang="fr-FR" sz="2600" dirty="0">
                  <a:solidFill>
                    <a:srgbClr val="F0F2F6"/>
                  </a:solidFill>
                  <a:latin typeface="Clear Sans Regular"/>
                </a:rPr>
                <a:t>Système</a:t>
              </a:r>
              <a:r>
                <a:rPr lang="en-US" sz="2600" dirty="0">
                  <a:solidFill>
                    <a:srgbClr val="F0F2F6"/>
                  </a:solidFill>
                  <a:latin typeface="Clear Sans Regular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451218"/>
              <a:ext cx="8284104" cy="122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0F2F6"/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29783"/>
              <a:ext cx="8284104" cy="57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fr-FR" sz="2599" dirty="0">
                  <a:solidFill>
                    <a:srgbClr val="F0F2F6"/>
                  </a:solidFill>
                  <a:latin typeface="Clear Sans Regular"/>
                </a:rPr>
                <a:t>Démonstration</a:t>
              </a:r>
              <a:r>
                <a:rPr lang="en-US" sz="2599" dirty="0">
                  <a:solidFill>
                    <a:srgbClr val="F0F2F6"/>
                  </a:solidFill>
                  <a:latin typeface="Clear Sans Regular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2603"/>
            <a:ext cx="18288000" cy="9258300"/>
          </a:xfrm>
          <a:prstGeom prst="rect">
            <a:avLst/>
          </a:prstGeom>
          <a:solidFill>
            <a:srgbClr val="F0F2F6"/>
          </a:solidFill>
        </p:spPr>
      </p:sp>
      <p:grpSp>
        <p:nvGrpSpPr>
          <p:cNvPr id="3" name="Group 3"/>
          <p:cNvGrpSpPr/>
          <p:nvPr/>
        </p:nvGrpSpPr>
        <p:grpSpPr>
          <a:xfrm>
            <a:off x="2438400" y="870956"/>
            <a:ext cx="4684069" cy="2155954"/>
            <a:chOff x="0" y="0"/>
            <a:chExt cx="6245425" cy="287460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245425" cy="162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 dirty="0">
                  <a:solidFill>
                    <a:srgbClr val="F0F2F6"/>
                  </a:solidFill>
                  <a:latin typeface="HK Grotesk Bold"/>
                </a:rPr>
                <a:t>Solution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96761"/>
              <a:ext cx="6245425" cy="1177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0F2F6"/>
                  </a:solidFill>
                  <a:latin typeface="Clear Sans Regular"/>
                </a:rPr>
                <a:t>List 1-3 ways your company proposes to solve them.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16904" y="838145"/>
            <a:ext cx="1042396" cy="190555"/>
            <a:chOff x="0" y="0"/>
            <a:chExt cx="1389862" cy="25407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69410" y="6006426"/>
            <a:ext cx="2189890" cy="326849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81000" y="704387"/>
            <a:ext cx="15233124" cy="4001155"/>
            <a:chOff x="0" y="-9525"/>
            <a:chExt cx="6245425" cy="302602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245425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 dirty="0">
                  <a:solidFill>
                    <a:srgbClr val="302B70"/>
                  </a:solidFill>
                  <a:latin typeface="HK Grotesk Bold"/>
                </a:rPr>
                <a:t>Cahier des charges: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96761"/>
              <a:ext cx="6245425" cy="1319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fr-FR" sz="3200" b="0" i="0" u="none" strike="noStrike" baseline="0" dirty="0">
                  <a:latin typeface="LiberationSerif"/>
                </a:rPr>
                <a:t>Une application mobile dont l ’objectif principale est de faciliter la création des comptes utilisateurs ainsi que le processus d’authentification.</a:t>
              </a:r>
            </a:p>
            <a:p>
              <a:pPr algn="l"/>
              <a:r>
                <a:rPr lang="fr-FR" sz="3200" dirty="0">
                  <a:solidFill>
                    <a:srgbClr val="302B70"/>
                  </a:solidFill>
                  <a:latin typeface="LiberationSerif"/>
                </a:rPr>
                <a:t>Donc l’application doit permettre à un :</a:t>
              </a:r>
              <a:endParaRPr lang="en-US" sz="4000" dirty="0">
                <a:solidFill>
                  <a:srgbClr val="302B70"/>
                </a:solidFill>
                <a:latin typeface="Clear Sans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2301" y="5132919"/>
            <a:ext cx="13248409" cy="4225212"/>
            <a:chOff x="0" y="-9525"/>
            <a:chExt cx="7636527" cy="50907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7620555" cy="86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7200"/>
                </a:lnSpc>
                <a:buFont typeface="Arial" panose="020B0604020202020204" pitchFamily="34" charset="0"/>
                <a:buChar char="•"/>
              </a:pPr>
              <a:r>
                <a:rPr lang="fr-FR" sz="4000" dirty="0">
                  <a:solidFill>
                    <a:srgbClr val="302B70"/>
                  </a:solidFill>
                  <a:latin typeface="Clear Sans Regular"/>
                </a:rPr>
                <a:t>Utilisateur existant de consulter son profile</a:t>
              </a:r>
              <a:endParaRPr lang="en-US" sz="4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681016"/>
              <a:ext cx="7620555" cy="400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 lang="en-US" sz="1600" dirty="0">
                <a:solidFill>
                  <a:srgbClr val="302B70"/>
                </a:solidFill>
                <a:latin typeface="Clear Sans Regular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216705"/>
              <a:ext cx="7620555" cy="856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endParaRPr lang="en-US" sz="4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62C065D6-9322-4FF8-8DF8-9DBC8A6103D8}"/>
                </a:ext>
              </a:extLst>
            </p:cNvPr>
            <p:cNvSpPr txBox="1"/>
            <p:nvPr/>
          </p:nvSpPr>
          <p:spPr>
            <a:xfrm>
              <a:off x="15972" y="1139482"/>
              <a:ext cx="7620555" cy="849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7200"/>
                </a:lnSpc>
                <a:buFont typeface="Arial" panose="020B0604020202020204" pitchFamily="34" charset="0"/>
                <a:buChar char="•"/>
              </a:pPr>
              <a:r>
                <a:rPr lang="fr-FR" sz="4000" dirty="0">
                  <a:solidFill>
                    <a:srgbClr val="302B70"/>
                  </a:solidFill>
                  <a:latin typeface="Clear Sans Regular"/>
                </a:rPr>
                <a:t>Nouveau utilisateur de créer un compte</a:t>
              </a:r>
              <a:endParaRPr lang="en-US" sz="4000" dirty="0">
                <a:solidFill>
                  <a:srgbClr val="302B70"/>
                </a:solidFill>
                <a:latin typeface="HK Grotesk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0" y="0"/>
            <a:ext cx="9144000" cy="8659391"/>
          </a:xfrm>
          <a:prstGeom prst="rect">
            <a:avLst/>
          </a:prstGeom>
          <a:solidFill>
            <a:srgbClr val="302B70"/>
          </a:solidFill>
        </p:spPr>
      </p:sp>
      <p:sp>
        <p:nvSpPr>
          <p:cNvPr id="7" name="AutoShape 7"/>
          <p:cNvSpPr/>
          <p:nvPr/>
        </p:nvSpPr>
        <p:spPr>
          <a:xfrm>
            <a:off x="9144000" y="5772927"/>
            <a:ext cx="9142458" cy="2886464"/>
          </a:xfrm>
          <a:prstGeom prst="rect">
            <a:avLst/>
          </a:prstGeom>
          <a:solidFill>
            <a:srgbClr val="787CD1">
              <a:alpha val="19607"/>
            </a:srgbClr>
          </a:solidFill>
        </p:spPr>
      </p:sp>
      <p:grpSp>
        <p:nvGrpSpPr>
          <p:cNvPr id="9" name="Group 9"/>
          <p:cNvGrpSpPr/>
          <p:nvPr/>
        </p:nvGrpSpPr>
        <p:grpSpPr>
          <a:xfrm>
            <a:off x="9414087" y="6481819"/>
            <a:ext cx="9602829" cy="1462832"/>
            <a:chOff x="0" y="-9525"/>
            <a:chExt cx="8131203" cy="195044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8131203" cy="108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200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302B70"/>
                  </a:solidFill>
                  <a:latin typeface="HK Grotesk Bold"/>
                </a:rPr>
                <a:t>Le </a:t>
              </a:r>
              <a:r>
                <a:rPr lang="en-US" sz="2800" u="none" dirty="0" err="1">
                  <a:solidFill>
                    <a:srgbClr val="302B70"/>
                  </a:solidFill>
                  <a:latin typeface="HK Grotesk Bold"/>
                </a:rPr>
                <a:t>diagramme</a:t>
              </a:r>
              <a:r>
                <a:rPr lang="en-US" sz="2800" u="none" dirty="0">
                  <a:solidFill>
                    <a:srgbClr val="302B70"/>
                  </a:solidFill>
                  <a:latin typeface="HK Grotesk Bold"/>
                </a:rPr>
                <a:t> de </a:t>
              </a:r>
              <a:r>
                <a:rPr lang="en-US" sz="2800" u="none" dirty="0" err="1">
                  <a:solidFill>
                    <a:srgbClr val="302B70"/>
                  </a:solidFill>
                  <a:latin typeface="HK Grotesk Bold"/>
                </a:rPr>
                <a:t>séquence</a:t>
              </a:r>
              <a:endParaRPr lang="en-US" sz="2800" u="none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43916"/>
              <a:ext cx="8131203" cy="597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endParaRPr lang="en-US" sz="1400" u="none" spc="-44" dirty="0">
                <a:solidFill>
                  <a:srgbClr val="302B70"/>
                </a:solidFill>
                <a:latin typeface="Clear Sans Regular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9144000" y="0"/>
            <a:ext cx="9142458" cy="2886464"/>
          </a:xfrm>
          <a:prstGeom prst="rect">
            <a:avLst/>
          </a:prstGeom>
          <a:solidFill>
            <a:srgbClr val="787CD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3" name="AutoShape 13"/>
          <p:cNvSpPr/>
          <p:nvPr/>
        </p:nvSpPr>
        <p:spPr>
          <a:xfrm>
            <a:off x="9145542" y="2886464"/>
            <a:ext cx="9142458" cy="2886464"/>
          </a:xfrm>
          <a:prstGeom prst="rect">
            <a:avLst/>
          </a:prstGeom>
          <a:solidFill>
            <a:srgbClr val="787CD1">
              <a:alpha val="60000"/>
            </a:srgbClr>
          </a:solidFill>
        </p:spPr>
      </p:sp>
      <p:sp>
        <p:nvSpPr>
          <p:cNvPr id="15" name="TextBox 15"/>
          <p:cNvSpPr txBox="1"/>
          <p:nvPr/>
        </p:nvSpPr>
        <p:spPr>
          <a:xfrm>
            <a:off x="772476" y="366105"/>
            <a:ext cx="8648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fr-FR" sz="8000" dirty="0">
                <a:solidFill>
                  <a:srgbClr val="F0F2F6"/>
                </a:solidFill>
                <a:latin typeface="HK Grotesk Bold"/>
              </a:rPr>
              <a:t>Modélisation du Système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4087" y="3707608"/>
            <a:ext cx="8319172" cy="173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302B70"/>
                </a:solidFill>
                <a:latin typeface="HK Grotesk Bold"/>
              </a:rPr>
              <a:t>Le </a:t>
            </a:r>
            <a:r>
              <a:rPr lang="en-US" sz="2800" u="none" dirty="0" err="1">
                <a:solidFill>
                  <a:srgbClr val="302B70"/>
                </a:solidFill>
                <a:latin typeface="HK Grotesk Bold"/>
              </a:rPr>
              <a:t>diagramme</a:t>
            </a:r>
            <a:r>
              <a:rPr lang="en-US" sz="2800" u="none" dirty="0">
                <a:solidFill>
                  <a:srgbClr val="302B70"/>
                </a:solidFill>
                <a:latin typeface="HK Grotesk Bold"/>
              </a:rPr>
              <a:t> de </a:t>
            </a:r>
            <a:r>
              <a:rPr lang="en-US" sz="2800" u="none" dirty="0" err="1">
                <a:solidFill>
                  <a:srgbClr val="302B70"/>
                </a:solidFill>
                <a:latin typeface="HK Grotesk Bold"/>
              </a:rPr>
              <a:t>classe</a:t>
            </a:r>
            <a:endParaRPr lang="en-US" sz="2800" u="none" dirty="0">
              <a:solidFill>
                <a:srgbClr val="302B70"/>
              </a:solidFill>
              <a:latin typeface="HK Grotesk Bold"/>
            </a:endParaRPr>
          </a:p>
          <a:p>
            <a:pPr marL="0" lvl="0" indent="0">
              <a:lnSpc>
                <a:spcPts val="7200"/>
              </a:lnSpc>
              <a:spcBef>
                <a:spcPct val="0"/>
              </a:spcBef>
            </a:pPr>
            <a:endParaRPr lang="en-US" sz="2800" u="none" dirty="0">
              <a:solidFill>
                <a:srgbClr val="302B70"/>
              </a:solidFill>
              <a:latin typeface="HK Grotesk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22718" y="1059968"/>
            <a:ext cx="8837573" cy="1784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fr-FR" sz="2800" u="none" dirty="0">
                <a:solidFill>
                  <a:srgbClr val="302B70"/>
                </a:solidFill>
                <a:latin typeface="HK Grotesk Bold"/>
              </a:rPr>
              <a:t>Le diagramme de Cas d’utilisations</a:t>
            </a:r>
          </a:p>
          <a:p>
            <a:pPr marL="0" lvl="0" indent="0">
              <a:lnSpc>
                <a:spcPts val="7200"/>
              </a:lnSpc>
              <a:spcBef>
                <a:spcPct val="0"/>
              </a:spcBef>
            </a:pPr>
            <a:endParaRPr lang="en-US" sz="2800" u="none" dirty="0">
              <a:solidFill>
                <a:srgbClr val="302B70"/>
              </a:solidFill>
              <a:latin typeface="HK Grotesk Bold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025C98FF-52B6-4CF6-8F0B-9937C3598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4181" y="4707345"/>
            <a:ext cx="9797410" cy="602556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F875AE75-21AA-4012-8CC8-C6BB0483CA40}"/>
              </a:ext>
            </a:extLst>
          </p:cNvPr>
          <p:cNvSpPr txBox="1"/>
          <p:nvPr/>
        </p:nvSpPr>
        <p:spPr>
          <a:xfrm>
            <a:off x="560713" y="3300981"/>
            <a:ext cx="7689556" cy="221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fr-FR" sz="2500" dirty="0">
                <a:solidFill>
                  <a:srgbClr val="F0F2F6"/>
                </a:solidFill>
                <a:latin typeface="Clear Sans Regular"/>
              </a:rPr>
              <a:t>Dans cette partie, j’ai fait appel au langage UML afin de modéliser mon système. Les diagrammes UML utilisés sont :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fr-FR" sz="2500" dirty="0">
                <a:solidFill>
                  <a:srgbClr val="F0F2F6"/>
                </a:solidFill>
                <a:latin typeface="Clear Sans Regular"/>
              </a:rPr>
              <a:t>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endParaRPr lang="fr-FR" sz="2500" dirty="0">
              <a:solidFill>
                <a:srgbClr val="F0F2F6"/>
              </a:solidFill>
              <a:latin typeface="Clear Sans Regular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8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302B70"/>
          </a:solidFill>
        </p:spPr>
      </p:sp>
      <p:grpSp>
        <p:nvGrpSpPr>
          <p:cNvPr id="7" name="Group 7"/>
          <p:cNvGrpSpPr/>
          <p:nvPr/>
        </p:nvGrpSpPr>
        <p:grpSpPr>
          <a:xfrm>
            <a:off x="685800" y="678171"/>
            <a:ext cx="11849100" cy="3109228"/>
            <a:chOff x="0" y="-9525"/>
            <a:chExt cx="10820400" cy="3282950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82040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Modélisation</a:t>
              </a:r>
              <a:r>
                <a:rPr lang="en-US" sz="8000" dirty="0">
                  <a:solidFill>
                    <a:srgbClr val="302B70"/>
                  </a:solidFill>
                  <a:latin typeface="HK Grotesk Bold"/>
                </a:rPr>
                <a:t> du </a:t>
              </a: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Système</a:t>
              </a:r>
              <a:endParaRPr lang="en-US" sz="8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59066"/>
              <a:ext cx="10820400" cy="340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fr-FR" sz="2599" dirty="0">
                  <a:solidFill>
                    <a:srgbClr val="302B70"/>
                  </a:solidFill>
                  <a:latin typeface="Clear Sans Regular"/>
                </a:rPr>
                <a:t>Diagramme de cas d’utilisations.</a:t>
              </a:r>
            </a:p>
          </p:txBody>
        </p:sp>
      </p:grpSp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4C33D1A9-24BF-49D1-A626-B123C346DA27}"/>
              </a:ext>
            </a:extLst>
          </p:cNvPr>
          <p:cNvSpPr/>
          <p:nvPr/>
        </p:nvSpPr>
        <p:spPr>
          <a:xfrm>
            <a:off x="1731818" y="3478679"/>
            <a:ext cx="914400" cy="990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A48E7B3-1F2A-4FE4-B5E1-4A29DAA41E53}"/>
              </a:ext>
            </a:extLst>
          </p:cNvPr>
          <p:cNvCxnSpPr>
            <a:cxnSpLocks/>
            <a:stCxn id="35" idx="4"/>
          </p:cNvCxnSpPr>
          <p:nvPr/>
        </p:nvCxnSpPr>
        <p:spPr>
          <a:xfrm>
            <a:off x="2189018" y="4469279"/>
            <a:ext cx="0" cy="13484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3CC143C-A398-4CB8-B560-A73058E32EFD}"/>
              </a:ext>
            </a:extLst>
          </p:cNvPr>
          <p:cNvCxnSpPr>
            <a:cxnSpLocks/>
          </p:cNvCxnSpPr>
          <p:nvPr/>
        </p:nvCxnSpPr>
        <p:spPr>
          <a:xfrm>
            <a:off x="1388918" y="4750921"/>
            <a:ext cx="1600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CBC1574-BA5D-4A72-84FD-81412CFFD098}"/>
              </a:ext>
            </a:extLst>
          </p:cNvPr>
          <p:cNvCxnSpPr/>
          <p:nvPr/>
        </p:nvCxnSpPr>
        <p:spPr>
          <a:xfrm flipH="1">
            <a:off x="1427018" y="5817721"/>
            <a:ext cx="762000" cy="685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831AE51-6CAB-4FBF-8A49-0053475A6B27}"/>
              </a:ext>
            </a:extLst>
          </p:cNvPr>
          <p:cNvCxnSpPr>
            <a:cxnSpLocks/>
          </p:cNvCxnSpPr>
          <p:nvPr/>
        </p:nvCxnSpPr>
        <p:spPr>
          <a:xfrm>
            <a:off x="2189018" y="5817721"/>
            <a:ext cx="609600" cy="6818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3C26F7F0-2AF4-43FF-8827-FBC028F74A9D}"/>
              </a:ext>
            </a:extLst>
          </p:cNvPr>
          <p:cNvSpPr txBox="1"/>
          <p:nvPr/>
        </p:nvSpPr>
        <p:spPr>
          <a:xfrm>
            <a:off x="685800" y="6952598"/>
            <a:ext cx="28194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Utilisateur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EF6B1D1-3D98-45A2-A0D8-0E058B7622CD}"/>
              </a:ext>
            </a:extLst>
          </p:cNvPr>
          <p:cNvSpPr/>
          <p:nvPr/>
        </p:nvSpPr>
        <p:spPr>
          <a:xfrm>
            <a:off x="6151418" y="3663235"/>
            <a:ext cx="4800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Consulter son profile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D2B4CE5-08BB-4FB5-A809-5F30960E93C6}"/>
              </a:ext>
            </a:extLst>
          </p:cNvPr>
          <p:cNvSpPr/>
          <p:nvPr/>
        </p:nvSpPr>
        <p:spPr>
          <a:xfrm>
            <a:off x="6151418" y="5772045"/>
            <a:ext cx="4800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Créer un compte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1B71C35-7574-42D5-B825-C890D88C9673}"/>
              </a:ext>
            </a:extLst>
          </p:cNvPr>
          <p:cNvSpPr/>
          <p:nvPr/>
        </p:nvSpPr>
        <p:spPr>
          <a:xfrm>
            <a:off x="12514118" y="5242268"/>
            <a:ext cx="4800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S’authentifier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7691D99-B444-4D59-BFBE-F070537C3E2A}"/>
              </a:ext>
            </a:extLst>
          </p:cNvPr>
          <p:cNvCxnSpPr>
            <a:cxnSpLocks/>
          </p:cNvCxnSpPr>
          <p:nvPr/>
        </p:nvCxnSpPr>
        <p:spPr>
          <a:xfrm flipV="1">
            <a:off x="3200400" y="4155039"/>
            <a:ext cx="2951018" cy="727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078BCF43-EC79-4D4F-A34D-FE07BB0A6BEF}"/>
              </a:ext>
            </a:extLst>
          </p:cNvPr>
          <p:cNvCxnSpPr/>
          <p:nvPr/>
        </p:nvCxnSpPr>
        <p:spPr>
          <a:xfrm>
            <a:off x="3200400" y="4882434"/>
            <a:ext cx="3030682" cy="1404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12C0C7AD-DC3B-432C-A191-B57673637FE5}"/>
              </a:ext>
            </a:extLst>
          </p:cNvPr>
          <p:cNvCxnSpPr>
            <a:cxnSpLocks/>
          </p:cNvCxnSpPr>
          <p:nvPr/>
        </p:nvCxnSpPr>
        <p:spPr>
          <a:xfrm>
            <a:off x="10952018" y="4155038"/>
            <a:ext cx="2951018" cy="1087230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E528A7CF-5BB3-43E6-B1F6-D642884B9A65}"/>
              </a:ext>
            </a:extLst>
          </p:cNvPr>
          <p:cNvSpPr txBox="1"/>
          <p:nvPr/>
        </p:nvSpPr>
        <p:spPr>
          <a:xfrm rot="1248875">
            <a:off x="11551193" y="4286563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« </a:t>
            </a:r>
            <a:r>
              <a:rPr lang="fr-FR" sz="3200" dirty="0" err="1"/>
              <a:t>include</a:t>
            </a:r>
            <a:r>
              <a:rPr lang="fr-FR" sz="3200" dirty="0"/>
              <a:t> »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B52C7DD-EB98-4DFB-9168-DC77678F8860}"/>
              </a:ext>
            </a:extLst>
          </p:cNvPr>
          <p:cNvSpPr txBox="1"/>
          <p:nvPr/>
        </p:nvSpPr>
        <p:spPr>
          <a:xfrm>
            <a:off x="4894141" y="2619037"/>
            <a:ext cx="12420577" cy="59308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193C96D-8070-4A10-8EDB-3F428318BDC1}"/>
              </a:ext>
            </a:extLst>
          </p:cNvPr>
          <p:cNvSpPr txBox="1"/>
          <p:nvPr/>
        </p:nvSpPr>
        <p:spPr>
          <a:xfrm>
            <a:off x="9144000" y="2816186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Authentification</a:t>
            </a:r>
          </a:p>
        </p:txBody>
      </p:sp>
      <p:grpSp>
        <p:nvGrpSpPr>
          <p:cNvPr id="64" name="Group 7">
            <a:extLst>
              <a:ext uri="{FF2B5EF4-FFF2-40B4-BE49-F238E27FC236}">
                <a16:creationId xmlns:a16="http://schemas.microsoft.com/office/drawing/2014/main" id="{6F893142-69E3-4488-A855-C5469B4FE8AC}"/>
              </a:ext>
            </a:extLst>
          </p:cNvPr>
          <p:cNvGrpSpPr/>
          <p:nvPr/>
        </p:nvGrpSpPr>
        <p:grpSpPr>
          <a:xfrm>
            <a:off x="8622802" y="9435723"/>
            <a:ext cx="1042396" cy="190555"/>
            <a:chOff x="0" y="0"/>
            <a:chExt cx="1389862" cy="254073"/>
          </a:xfrm>
        </p:grpSpPr>
        <p:pic>
          <p:nvPicPr>
            <p:cNvPr id="65" name="Picture 8">
              <a:extLst>
                <a:ext uri="{FF2B5EF4-FFF2-40B4-BE49-F238E27FC236}">
                  <a16:creationId xmlns:a16="http://schemas.microsoft.com/office/drawing/2014/main" id="{1A46B593-A5C1-44E1-9FD7-AABB37EB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66" name="Picture 9">
              <a:extLst>
                <a:ext uri="{FF2B5EF4-FFF2-40B4-BE49-F238E27FC236}">
                  <a16:creationId xmlns:a16="http://schemas.microsoft.com/office/drawing/2014/main" id="{1B294D53-6CFD-48AE-9679-2670CAD8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67" name="Picture 10">
              <a:extLst>
                <a:ext uri="{FF2B5EF4-FFF2-40B4-BE49-F238E27FC236}">
                  <a16:creationId xmlns:a16="http://schemas.microsoft.com/office/drawing/2014/main" id="{5016BAA5-7CE4-4EDC-A277-AEA0997FC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2" grpId="0" animBg="1"/>
      <p:bldP spid="43" grpId="0" animBg="1"/>
      <p:bldP spid="49" grpId="0" animBg="1"/>
      <p:bldP spid="61" grpId="0"/>
      <p:bldP spid="62" grpId="0" animBg="1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302B70"/>
          </a:solidFill>
        </p:spPr>
        <p:txBody>
          <a:bodyPr/>
          <a:lstStyle/>
          <a:p>
            <a:endParaRPr lang="fr-FR" dirty="0"/>
          </a:p>
        </p:txBody>
      </p:sp>
      <p:grpSp>
        <p:nvGrpSpPr>
          <p:cNvPr id="7" name="Group 7"/>
          <p:cNvGrpSpPr/>
          <p:nvPr/>
        </p:nvGrpSpPr>
        <p:grpSpPr>
          <a:xfrm>
            <a:off x="685800" y="678171"/>
            <a:ext cx="11849100" cy="3109228"/>
            <a:chOff x="0" y="-9525"/>
            <a:chExt cx="10820400" cy="3282950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82040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Modélisation</a:t>
              </a:r>
              <a:r>
                <a:rPr lang="en-US" sz="8000" dirty="0">
                  <a:solidFill>
                    <a:srgbClr val="302B70"/>
                  </a:solidFill>
                  <a:latin typeface="HK Grotesk Bold"/>
                </a:rPr>
                <a:t> du </a:t>
              </a: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Système</a:t>
              </a:r>
              <a:endParaRPr lang="en-US" sz="8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59066"/>
              <a:ext cx="10820400" cy="451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fr-FR" sz="2599" dirty="0">
                  <a:solidFill>
                    <a:srgbClr val="302B70"/>
                  </a:solidFill>
                  <a:latin typeface="Clear Sans Regular"/>
                </a:rPr>
                <a:t>Diagramme de classe.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BA13FDC-0594-4746-8781-2BCE4E012489}"/>
              </a:ext>
            </a:extLst>
          </p:cNvPr>
          <p:cNvSpPr/>
          <p:nvPr/>
        </p:nvSpPr>
        <p:spPr>
          <a:xfrm>
            <a:off x="6019800" y="2857500"/>
            <a:ext cx="6515100" cy="5181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1A0EE5-0592-4D4E-A829-6E1FBBBFF7CD}"/>
              </a:ext>
            </a:extLst>
          </p:cNvPr>
          <p:cNvSpPr/>
          <p:nvPr/>
        </p:nvSpPr>
        <p:spPr>
          <a:xfrm>
            <a:off x="6019800" y="2857500"/>
            <a:ext cx="65151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User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DB27C26-2F9C-4639-8442-63D9612990CF}"/>
              </a:ext>
            </a:extLst>
          </p:cNvPr>
          <p:cNvSpPr txBox="1"/>
          <p:nvPr/>
        </p:nvSpPr>
        <p:spPr>
          <a:xfrm>
            <a:off x="6019800" y="4109933"/>
            <a:ext cx="518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Nom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Email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Mot de passe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Sexe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/>
              <a:t>Téléphone</a:t>
            </a:r>
          </a:p>
          <a:p>
            <a:pPr marL="571500" indent="-571500">
              <a:buFont typeface="Calibri" panose="020F0502020204030204" pitchFamily="34" charset="0"/>
              <a:buChar char="‒"/>
            </a:pPr>
            <a:r>
              <a:rPr lang="fr-FR" sz="3600" dirty="0" err="1"/>
              <a:t>Date_naissance</a:t>
            </a:r>
            <a:endParaRPr lang="fr-FR" sz="3600" dirty="0"/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01F36052-6D75-42A2-B1C1-A38C11BC58D1}"/>
              </a:ext>
            </a:extLst>
          </p:cNvPr>
          <p:cNvGrpSpPr/>
          <p:nvPr/>
        </p:nvGrpSpPr>
        <p:grpSpPr>
          <a:xfrm>
            <a:off x="8622802" y="9435723"/>
            <a:ext cx="1042396" cy="190555"/>
            <a:chOff x="0" y="0"/>
            <a:chExt cx="1389862" cy="254073"/>
          </a:xfrm>
        </p:grpSpPr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806E80B3-931E-4A63-B9FA-2DCD2853B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32" name="Picture 9">
              <a:extLst>
                <a:ext uri="{FF2B5EF4-FFF2-40B4-BE49-F238E27FC236}">
                  <a16:creationId xmlns:a16="http://schemas.microsoft.com/office/drawing/2014/main" id="{93101917-1801-4419-9A10-D326DBB45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70416965-47EB-4214-8141-A4C4424F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23485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302B70"/>
          </a:solidFill>
        </p:spPr>
        <p:txBody>
          <a:bodyPr/>
          <a:lstStyle/>
          <a:p>
            <a:endParaRPr lang="fr-FR" dirty="0"/>
          </a:p>
        </p:txBody>
      </p:sp>
      <p:grpSp>
        <p:nvGrpSpPr>
          <p:cNvPr id="7" name="Group 7"/>
          <p:cNvGrpSpPr/>
          <p:nvPr/>
        </p:nvGrpSpPr>
        <p:grpSpPr>
          <a:xfrm>
            <a:off x="533400" y="266700"/>
            <a:ext cx="11849100" cy="3109228"/>
            <a:chOff x="0" y="-9525"/>
            <a:chExt cx="10820400" cy="3282950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82040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Modélisation</a:t>
              </a:r>
              <a:r>
                <a:rPr lang="en-US" sz="8000" dirty="0">
                  <a:solidFill>
                    <a:srgbClr val="302B70"/>
                  </a:solidFill>
                  <a:latin typeface="HK Grotesk Bold"/>
                </a:rPr>
                <a:t> du </a:t>
              </a:r>
              <a:r>
                <a:rPr lang="en-US" sz="8000" dirty="0" err="1">
                  <a:solidFill>
                    <a:srgbClr val="302B70"/>
                  </a:solidFill>
                  <a:latin typeface="HK Grotesk Bold"/>
                </a:rPr>
                <a:t>Système</a:t>
              </a:r>
              <a:endParaRPr lang="en-US" sz="8000" dirty="0">
                <a:solidFill>
                  <a:srgbClr val="302B70"/>
                </a:solidFill>
                <a:latin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59066"/>
              <a:ext cx="10820400" cy="451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fr-FR" sz="2599" dirty="0">
                  <a:solidFill>
                    <a:srgbClr val="302B70"/>
                  </a:solidFill>
                  <a:latin typeface="Clear Sans Regular"/>
                </a:rPr>
                <a:t>Diagramme de séquences.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C9710CC-0D98-4CE9-AF2C-906C8EAB8739}"/>
              </a:ext>
            </a:extLst>
          </p:cNvPr>
          <p:cNvGrpSpPr/>
          <p:nvPr/>
        </p:nvGrpSpPr>
        <p:grpSpPr>
          <a:xfrm>
            <a:off x="8622802" y="9435723"/>
            <a:ext cx="1042396" cy="190555"/>
            <a:chOff x="0" y="0"/>
            <a:chExt cx="1389862" cy="254073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702B4FBA-FF14-4FB5-9C3A-6873640E2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19F4C427-6C12-456F-80C3-9E597DB79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E95FEE4F-CDC6-41A3-96F1-B67E3C7D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66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7721A5F-97F8-4C7B-B705-8C887518A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64331"/>
            <a:ext cx="17602200" cy="102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4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844406"/>
            <a:ext cx="18288000" cy="1442594"/>
          </a:xfrm>
          <a:prstGeom prst="rect">
            <a:avLst/>
          </a:prstGeom>
          <a:solidFill>
            <a:srgbClr val="F0F2F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94861" y="4759249"/>
            <a:ext cx="3064439" cy="411334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50873" y="495300"/>
            <a:ext cx="8193127" cy="1546681"/>
            <a:chOff x="-81342" y="-711200"/>
            <a:chExt cx="8563288" cy="2062242"/>
          </a:xfrm>
        </p:grpSpPr>
        <p:sp>
          <p:nvSpPr>
            <p:cNvPr id="9" name="AutoShape 9"/>
            <p:cNvSpPr/>
            <p:nvPr/>
          </p:nvSpPr>
          <p:spPr>
            <a:xfrm>
              <a:off x="-45141" y="1219201"/>
              <a:ext cx="1326411" cy="131841"/>
            </a:xfrm>
            <a:prstGeom prst="rect">
              <a:avLst/>
            </a:prstGeom>
            <a:solidFill>
              <a:srgbClr val="787CD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81342" y="-711200"/>
              <a:ext cx="8563288" cy="1641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fr-FR" sz="7999" dirty="0">
                  <a:solidFill>
                    <a:srgbClr val="F0F2F6"/>
                  </a:solidFill>
                  <a:latin typeface="HK Grotesk Bold"/>
                </a:rPr>
                <a:t>Démonstration</a:t>
              </a:r>
            </a:p>
          </p:txBody>
        </p:sp>
      </p:grpSp>
      <p:pic>
        <p:nvPicPr>
          <p:cNvPr id="15" name="F38BEA98">
            <a:hlinkClick r:id="" action="ppaction://media"/>
            <a:extLst>
              <a:ext uri="{FF2B5EF4-FFF2-40B4-BE49-F238E27FC236}">
                <a16:creationId xmlns:a16="http://schemas.microsoft.com/office/drawing/2014/main" id="{1B4A11A3-0058-4883-8AD4-C002A81E4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3400" y="31173"/>
            <a:ext cx="462915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9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168</Words>
  <Application>Microsoft Office PowerPoint</Application>
  <PresentationFormat>Personnalisé</PresentationFormat>
  <Paragraphs>46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Calibri</vt:lpstr>
      <vt:lpstr>Arial</vt:lpstr>
      <vt:lpstr>Clear Sans Regular</vt:lpstr>
      <vt:lpstr>LiberationSerif</vt:lpstr>
      <vt:lpstr>HK Grotesk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Samira Khalfaoui</dc:creator>
  <cp:lastModifiedBy>Samira Khalfaoui</cp:lastModifiedBy>
  <cp:revision>16</cp:revision>
  <dcterms:created xsi:type="dcterms:W3CDTF">2006-08-16T00:00:00Z</dcterms:created>
  <dcterms:modified xsi:type="dcterms:W3CDTF">2021-02-27T13:25:36Z</dcterms:modified>
  <dc:identifier>DAEXUXdh53c</dc:identifier>
</cp:coreProperties>
</file>